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656" r:id="rId2"/>
    <p:sldId id="536" r:id="rId3"/>
    <p:sldId id="541" r:id="rId4"/>
    <p:sldId id="542" r:id="rId5"/>
    <p:sldId id="555" r:id="rId6"/>
    <p:sldId id="543" r:id="rId7"/>
    <p:sldId id="545" r:id="rId8"/>
    <p:sldId id="556" r:id="rId9"/>
    <p:sldId id="655" r:id="rId10"/>
    <p:sldId id="546" r:id="rId11"/>
    <p:sldId id="395" r:id="rId12"/>
    <p:sldId id="557" r:id="rId13"/>
    <p:sldId id="549" r:id="rId14"/>
    <p:sldId id="550" r:id="rId15"/>
    <p:sldId id="551" r:id="rId16"/>
    <p:sldId id="552" r:id="rId17"/>
    <p:sldId id="553" r:id="rId18"/>
    <p:sldId id="554" r:id="rId19"/>
    <p:sldId id="272" r:id="rId20"/>
    <p:sldId id="539" r:id="rId21"/>
    <p:sldId id="558" r:id="rId22"/>
    <p:sldId id="5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4708C4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5" autoAdjust="0"/>
    <p:restoredTop sz="86375" autoAdjust="0"/>
  </p:normalViewPr>
  <p:slideViewPr>
    <p:cSldViewPr>
      <p:cViewPr>
        <p:scale>
          <a:sx n="66" d="100"/>
          <a:sy n="66" d="100"/>
        </p:scale>
        <p:origin x="-1244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8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9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xmlns="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96336"/>
            <a:ext cx="914400" cy="461665"/>
          </a:xfrm>
        </p:spPr>
        <p:txBody>
          <a:bodyPr/>
          <a:lstStyle/>
          <a:p>
            <a:fld id="{B6F15528-21DE-4FAA-801E-634DDDAF4B2B}" type="slidenum">
              <a:rPr lang="en-US" sz="1600">
                <a:latin typeface="Fontasy Himali" panose="04020500000000000000" pitchFamily="82" charset="0"/>
              </a:rPr>
              <a:pPr/>
              <a:t>1</a:t>
            </a:fld>
            <a:endParaRPr lang="en-US" sz="1600" dirty="0">
              <a:latin typeface="Fontasy Himali" panose="04020500000000000000" pitchFamily="8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F4D331E3-0C1B-4777-8C1D-75AFFC90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800"/>
            <a:ext cx="118872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sz="2800" dirty="0">
                <a:latin typeface="Preeti" pitchFamily="2" charset="0"/>
                <a:cs typeface="Arial" pitchFamily="34" charset="0"/>
              </a:rPr>
              <a:t/>
            </a:r>
            <a:br>
              <a:rPr lang="ne-NP" sz="280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सुपरिवेक्षकको तालिम</a:t>
            </a: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५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 ‍‍‍‍‍जिल्ला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दोस्रो </a:t>
            </a:r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BA6E71-2ED7-4E78-9BD9-383B3C7F7960}"/>
              </a:ext>
            </a:extLst>
          </p:cNvPr>
          <p:cNvSpPr txBox="1"/>
          <p:nvPr/>
        </p:nvSpPr>
        <p:spPr>
          <a:xfrm>
            <a:off x="381000" y="5121787"/>
            <a:ext cx="11506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dirty="0">
                <a:solidFill>
                  <a:srgbClr val="002060"/>
                </a:solidFill>
                <a:latin typeface="Preeti"/>
                <a:cs typeface="Kalimati" pitchFamily="2"/>
              </a:rPr>
              <a:t>तथ्याङ्क सङ्कलन, गणना </a:t>
            </a:r>
            <a:r>
              <a:rPr lang="ne-NP" sz="28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विधि, </a:t>
            </a:r>
            <a:r>
              <a:rPr lang="ne-NP" sz="2800" dirty="0">
                <a:solidFill>
                  <a:srgbClr val="002060"/>
                </a:solidFill>
                <a:latin typeface="Preeti"/>
                <a:cs typeface="Kalimati" pitchFamily="2"/>
              </a:rPr>
              <a:t>सुपरिवेक्षक र गणकको काम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1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972800" cy="609600"/>
          </a:xfrm>
        </p:spPr>
        <p:txBody>
          <a:bodyPr/>
          <a:lstStyle/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endParaRPr lang="en-US" sz="32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112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3155182-6558-4687-85E5-F904D446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819899-022C-46DB-830B-27974C13FC54}"/>
              </a:ext>
            </a:extLst>
          </p:cNvPr>
          <p:cNvGrpSpPr/>
          <p:nvPr/>
        </p:nvGrpSpPr>
        <p:grpSpPr>
          <a:xfrm>
            <a:off x="5715000" y="1600200"/>
            <a:ext cx="6477000" cy="4876800"/>
            <a:chOff x="1524000" y="1143000"/>
            <a:chExt cx="9144000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5" t="20073" r="50962" b="8278"/>
            <a:stretch/>
          </p:blipFill>
          <p:spPr bwMode="auto">
            <a:xfrm>
              <a:off x="1524000" y="1143000"/>
              <a:ext cx="28194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667" r="33517" b="8132"/>
            <a:stretch/>
          </p:blipFill>
          <p:spPr bwMode="auto">
            <a:xfrm>
              <a:off x="4459792" y="1752600"/>
              <a:ext cx="293160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4" t="18462" r="33517" b="7399"/>
            <a:stretch/>
          </p:blipFill>
          <p:spPr bwMode="auto">
            <a:xfrm>
              <a:off x="7491884" y="2332892"/>
              <a:ext cx="3176116" cy="429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xmlns="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प्रश्नावलीहरू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A4C6A1-AD83-4CA5-8504-2B60162F293D}"/>
              </a:ext>
            </a:extLst>
          </p:cNvPr>
          <p:cNvSpPr txBox="1"/>
          <p:nvPr/>
        </p:nvSpPr>
        <p:spPr>
          <a:xfrm>
            <a:off x="-53161" y="2844631"/>
            <a:ext cx="576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१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लगत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२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प्रश्नावली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३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वडास्तरीय सामुदायिक प्रश्नावली</a:t>
            </a:r>
            <a:endParaRPr lang="en-US" sz="24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1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837623"/>
            <a:ext cx="12039600" cy="3877377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सुपरिवेक्षक तालिमा सक्रियताका साथ सहभागी भर्इ कृषिगणना सम्बन्धी सबै विषयमा जानकार हुनुपर्दछ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गणकले तयार पारेको कृषक परिवारको लगत</a:t>
            </a:r>
            <a:r>
              <a:rPr lang="en-US" sz="2400" dirty="0">
                <a:cs typeface="Kalimati" pitchFamily="2"/>
              </a:rPr>
              <a:t> (</a:t>
            </a:r>
            <a:r>
              <a:rPr lang="ne-NP" sz="2400" dirty="0">
                <a:cs typeface="Kalimati" pitchFamily="2"/>
              </a:rPr>
              <a:t>लगत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latin typeface="Preeti" pitchFamily="2" charset="0"/>
                <a:cs typeface="Kalimati" pitchFamily="2"/>
              </a:rPr>
              <a:t>१</a:t>
            </a:r>
            <a:r>
              <a:rPr lang="en-US" sz="2400" dirty="0">
                <a:cs typeface="Kalimati" pitchFamily="2"/>
              </a:rPr>
              <a:t>) </a:t>
            </a:r>
            <a:r>
              <a:rPr lang="ne-NP" sz="2400" dirty="0">
                <a:cs typeface="Kalimati" pitchFamily="2"/>
              </a:rPr>
              <a:t>का आधारमा कृषक परिवार प्रश्नावली भर्नका लागि कृषक परिवार (२० देखि ३० वटा) छनोट गर्नु पर्दछ, गरिदिनु पर्दछ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आफ्नो कार्यक्षेत्रको वडामा वडास्तरीय सामुदायिक प्रश्नावली वडाको वडा अध्यक्ष वा सदस्य वा वडा सचिवसँग भर्नुपर्दछ ।</a:t>
            </a:r>
            <a:endParaRPr lang="en-US" sz="2400" dirty="0"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latin typeface="Preeti" pitchFamily="2" charset="0"/>
                <a:cs typeface="Kalimati" pitchFamily="2"/>
              </a:rPr>
              <a:t>आफूलाई तोकिएको गणना क्षेत्र भित्र रहेका </a:t>
            </a:r>
            <a:r>
              <a:rPr lang="ne-NP" sz="2400" b="1" dirty="0">
                <a:latin typeface="Preeti" pitchFamily="2" charset="0"/>
                <a:cs typeface="Kalimati" pitchFamily="2"/>
              </a:rPr>
              <a:t>संस्थागत कृषि चलनहरुको लगत २ </a:t>
            </a:r>
            <a:r>
              <a:rPr lang="ne-NP" sz="2400" dirty="0">
                <a:latin typeface="Preeti" pitchFamily="2" charset="0"/>
                <a:cs typeface="Kalimati" pitchFamily="2"/>
              </a:rPr>
              <a:t>भर्नुपर्दछ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latin typeface="Preeti" pitchFamily="2" charset="0"/>
                <a:cs typeface="Kalimati" pitchFamily="2"/>
              </a:rPr>
              <a:t>संस्थागत कृषिचलनहरुको सूची कृषिगणना अधिकृतबाट प्राप्त हुनेछ ।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F60330B-50A5-4848-B174-6ACC0995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Fontasy Himali" panose="04020500000000000000" pitchFamily="82" charset="0"/>
              </a:rPr>
              <a:pPr/>
              <a:t>12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3C0A2B5D-64CD-4E19-B5DD-CDCA0FF0E078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41361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570037"/>
            <a:ext cx="11811000" cy="4449763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आफ्नो अधीनमा रहेका फारामहरूको हिफाजत गर्नुपर्नेछ र अनधिकृत व्यक्तिहरूलाई भरिएका फारामहरू हेर्न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सम्बन्धित अधिकृत वा सुपरिवेक्षकले चाहेमा बाहेक अन्य कसैलाई पनि आफ्नो जिम्माको गणना कार्य गर्न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आफूलाई सुम्पिएको कृषिगणनाको कार्यमा मात्र सीमित राख्नुपर्छ ।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07F7D439-62FE-43A9-BF39-C2F019E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CF4A63AE-1F09-42C4-81B2-B3A209AD274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4429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7474"/>
            <a:ext cx="11963400" cy="3861326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आफ्नो कार्यमा उच्च शुद्धता र कार्य कुशलता कायम गर्न प्रयत्न गर्नुपर्दछ । 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सुपरिवेक्षकबाट विभागले पूर्ण र यथार्थ रूपमा सुपरिवेक्षण गरिने अपेक्षा गरेको छ ।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समयको सदुपयोग गर्न र दोहोरोपन हटाउन गणना क्षेत्रको भ्रमणसम्बन्धी पूर्व योजना बनाउनु पर्दछ। 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आफूलाई सुम्पिएको काम निर्दिष्ट समयमै पुरा गर्नुपर्दछ ।</a:t>
            </a: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F8114F68-C74B-41E8-B5A3-4200E2D6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F5BF35BA-7ED6-4EE8-AD69-DD9A677D522B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17063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11963400" cy="5257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सुपरिवेक्षण तथा गणना कार्य सम्पादन गर्न चाहिने सामग्रीहरू सँधै साथमा लिर्इ जानुपर्दछ ।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जिल्ला कृषिगणना अधिकृतलाई कार्यप्रगति, आइपरेका समस्याहरुका बारेमा लगातार जानकारी गरार्इ राख्नुपर्दछ ।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वडास्तरीय सामुदायिक प्रश्नावली लगायत भरिएका फारामहरू सुपरिवेक्षकले आफ्नो सुपरिवेक्षकलाई तोकिएको समयमा हस्तान्तरण गर्नुपर्दछ ।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कार्य सम्पन्न भएपछि हस्तान्तरण गरिनु पर्ने सामाग्रीहरु सबै जिल्ला कृषिगणना  कार्यालयमा समयमा नै बुझाउनु पर्दछ,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आदि ।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17830E6C-04B7-4019-8D31-0842762E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6B4D527B-DF3C-43C4-8C21-F810C717E34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25991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47800"/>
            <a:ext cx="11963400" cy="5181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cs typeface="Kalimati" pitchFamily="2"/>
              </a:rPr>
              <a:t>गणक तालिमा सक्रियताका साथ सहभागी भर्इ कृषिगणना सम्बन्धी सबै विषयमा जानकार </a:t>
            </a:r>
            <a:r>
              <a:rPr lang="ne-NP" sz="2300" dirty="0" smtClean="0">
                <a:cs typeface="Kalimati" pitchFamily="2"/>
              </a:rPr>
              <a:t>हुनुपर्दछ</a:t>
            </a:r>
            <a:r>
              <a:rPr lang="en-US" sz="2300" dirty="0" smtClean="0">
                <a:cs typeface="Kalimati" pitchFamily="2"/>
              </a:rPr>
              <a:t>,</a:t>
            </a:r>
            <a:r>
              <a:rPr lang="ne-NP" sz="2300" dirty="0" smtClean="0">
                <a:cs typeface="Kalimati" pitchFamily="2"/>
              </a:rPr>
              <a:t> </a:t>
            </a:r>
            <a:endParaRPr lang="ne-NP" sz="23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आफूलाई तोकिएको गणना क्षेत्रको कृषक परिवार लगत सङ्कलन गरी छनोटमा परेका कृषक परिवारहरूको एकिन गरी अन्तर्वार्ता </a:t>
            </a:r>
            <a:r>
              <a:rPr lang="ne-NP" sz="2300" dirty="0" smtClean="0">
                <a:solidFill>
                  <a:schemeClr val="dk1"/>
                </a:solidFill>
                <a:cs typeface="Kalimati" pitchFamily="2"/>
              </a:rPr>
              <a:t>लिनुपर्दछ</a:t>
            </a:r>
            <a:r>
              <a:rPr lang="en-US" sz="2300" dirty="0" smtClean="0">
                <a:solidFill>
                  <a:schemeClr val="dk1"/>
                </a:solidFill>
                <a:cs typeface="Kalimati" pitchFamily="2"/>
              </a:rPr>
              <a:t>,</a:t>
            </a:r>
            <a:endParaRPr lang="ne-NP" sz="23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आफ्नो अधीनमा रहेका फारामहरूको हिफाजत गर्नुपर्नेछ र अनधिकृत व्यक्तिहरूलाई भरिएका फारामहरू हेर्न दिनु </a:t>
            </a:r>
            <a:r>
              <a:rPr lang="ne-NP" sz="2300" dirty="0" smtClean="0">
                <a:solidFill>
                  <a:schemeClr val="dk1"/>
                </a:solidFill>
                <a:cs typeface="Kalimati" pitchFamily="2"/>
              </a:rPr>
              <a:t>हुँदैन</a:t>
            </a:r>
            <a:r>
              <a:rPr lang="en-US" sz="2300" dirty="0" smtClean="0">
                <a:solidFill>
                  <a:schemeClr val="dk1"/>
                </a:solidFill>
                <a:cs typeface="Kalimati" pitchFamily="2"/>
              </a:rPr>
              <a:t>,</a:t>
            </a:r>
            <a:endParaRPr lang="ne-NP" sz="23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सम्बन्धित अधिकृत वा सुपरिवेक्षकले चाहेमा बाहेक अन्य कसैलाई पनि आफ्नो जिम्माको गणना कार्य गर्न दिनु </a:t>
            </a:r>
            <a:r>
              <a:rPr lang="ne-NP" sz="2300" dirty="0" smtClean="0">
                <a:solidFill>
                  <a:schemeClr val="dk1"/>
                </a:solidFill>
                <a:cs typeface="Kalimati" pitchFamily="2"/>
              </a:rPr>
              <a:t>हुँदैन</a:t>
            </a:r>
            <a:r>
              <a:rPr lang="en-US" sz="2300" dirty="0" smtClean="0">
                <a:solidFill>
                  <a:schemeClr val="dk1"/>
                </a:solidFill>
                <a:cs typeface="Kalimati" pitchFamily="2"/>
              </a:rPr>
              <a:t>,</a:t>
            </a:r>
            <a:endParaRPr lang="ne-NP" sz="23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गणकले आफूलाई सुम्पिएको कृषिगणनाको कार्यमा मात्र सीमित राख्नुपर्छ ।</a:t>
            </a:r>
            <a:endParaRPr lang="en-US" sz="23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9D7C3B8-F710-4165-89E6-493C3042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633B40DF-DFF1-4AEC-9934-A6262248D8E9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38477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11963400" cy="38100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उत्तरदाताको सुविधाजनक समयमा अन्तर्वार्ता लिनुपर्दछ।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आफ्नो कार्यमा उच्च शुद्धता र कार्य कुशलता कायम गर्न प्रयत्न गर्नुपर्छ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गणकबाट विभागले पूर्ण र यथार्थ रूपमा लगत भरिने अपेक्षा गरेको 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समयको सदुपयोग गर्न र दोहोरोपन हटाउन गणना क्षेत्रको भ्रमणसम्बन्धी पूर्व योजना बनाउनु पर्दछ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आफूलाई सुम्पिएको काम निर्दिष्ट समयमै पूरा गर्नुपर्दछ ।</a:t>
            </a:r>
          </a:p>
          <a:p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2F38595-74F6-44F8-B9B0-F52C2C89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FF36B165-95AC-4F38-84A7-3C861788DF5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27124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5521"/>
            <a:ext cx="11887200" cy="5410200"/>
          </a:xfrm>
          <a:noFill/>
          <a:ln>
            <a:noFill/>
          </a:ln>
          <a:effectLst/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गणना कार्य सम्पादन गर्न चाहिने सामग्रीहरू सँधै साथमा लिर्इ जानुपर्दछ ।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गणकले आफ्नो सुपरिवेक्षकलाई कार्यप्रगति, आइपरेका समस्याहरु लगातार जानकारी गरार्इ राख्नुपर्दछ ।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भरिएका फारामहरू गणकले आफ्नो सुपरिवेक्षकलाई तोकिएको समयमा हस्तान्तरण गर्नुपर्दछ ।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कार्य सम्पन्न भएपछि हस्तान्तरण गरिनु पर्ने सामाग्रीहरु सबै सुपरिवेक्षक मार्फत समयमा नै बुझाउनु पर्दछ ।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आदि ।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994DDA33-C7AF-43D0-8CE4-5E8EAD74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4D7BCBD4-0D9A-4912-8492-ABBB9B4B35D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4086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19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1" y="1828800"/>
            <a:ext cx="518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तथ्याङ्क सङ्कलन,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विधि</a:t>
            </a:r>
            <a:r>
              <a:rPr lang="en-US" sz="2400" dirty="0">
                <a:cs typeface="Kalimati" pitchFamily="2"/>
              </a:rPr>
              <a:t>,</a:t>
            </a:r>
            <a:r>
              <a:rPr lang="ne-NP" sz="2400" dirty="0">
                <a:cs typeface="Kalimati" pitchFamily="2"/>
              </a:rPr>
              <a:t> 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 smtClean="0">
                <a:cs typeface="Kalimati" pitchFamily="2"/>
              </a:rPr>
              <a:t>सुपरिवेक्षक </a:t>
            </a:r>
            <a:r>
              <a:rPr lang="ne-NP" sz="2400" dirty="0">
                <a:cs typeface="Kalimati" pitchFamily="2"/>
              </a:rPr>
              <a:t>र गणकको काम कर्तव्य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75FA20-258B-4976-B921-08A2562603A4}"/>
              </a:ext>
            </a:extLst>
          </p:cNvPr>
          <p:cNvSpPr txBox="1"/>
          <p:nvPr/>
        </p:nvSpPr>
        <p:spPr>
          <a:xfrm>
            <a:off x="5477540" y="1833861"/>
            <a:ext cx="305686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पुस्तिका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BBE8A07-DED0-4243-89EA-73153DBD6A48}"/>
              </a:ext>
            </a:extLst>
          </p:cNvPr>
          <p:cNvGrpSpPr/>
          <p:nvPr/>
        </p:nvGrpSpPr>
        <p:grpSpPr>
          <a:xfrm>
            <a:off x="9296400" y="1371600"/>
            <a:ext cx="2519142" cy="5275489"/>
            <a:chOff x="10527347" y="1125311"/>
            <a:chExt cx="1447165" cy="39800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EE60EE-9F2A-48C0-A8FE-04716C53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B18E94-9884-43FA-BA29-1502D1B9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4572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कृषिगणना २०७८ मा तथ्याङ्क संकलन कार्य कहिले र कसले गर्दछन्?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कृषिगणना २०७८ मा गणना विधि कस्तो प्रकारको छ?</a:t>
            </a:r>
          </a:p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सुपरिवेक्षकको </a:t>
            </a:r>
            <a:r>
              <a:rPr lang="ne-NP" sz="2400" dirty="0">
                <a:cs typeface="Kalimati" pitchFamily="2"/>
              </a:rPr>
              <a:t>प्रमुख कामहरू के के हुन्?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गणकको प्रमुख कामहरू के के हुन्?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पुनरावलोकनका लागि प्रश्न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3810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तथ्याङ्क संकलन,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गणना क्षेत्र,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गणना विधि,</a:t>
            </a:r>
          </a:p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सुपरिवेक्षकको </a:t>
            </a:r>
            <a:r>
              <a:rPr lang="ne-NP" sz="2400" dirty="0">
                <a:cs typeface="Kalimati" pitchFamily="2"/>
              </a:rPr>
              <a:t>काम, कर्तव्य र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गणकको काम, कर्तव्य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22848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2766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5400" dirty="0" smtClean="0">
                <a:solidFill>
                  <a:srgbClr val="7030A0"/>
                </a:solidFill>
                <a:cs typeface="Kalimati" pitchFamily="2"/>
              </a:rPr>
              <a:t>धन्यवाद </a:t>
            </a:r>
            <a:r>
              <a:rPr lang="ne-NP" sz="5400" dirty="0">
                <a:solidFill>
                  <a:srgbClr val="7030A0"/>
                </a:solidFill>
                <a:cs typeface="Kalimati" pitchFamily="2"/>
              </a:rPr>
              <a:t>!</a:t>
            </a:r>
            <a:r>
              <a:rPr lang="ne-NP" sz="5400" dirty="0">
                <a:solidFill>
                  <a:srgbClr val="7030A0"/>
                </a:solidFill>
                <a:latin typeface="Preeti"/>
                <a:cs typeface="Kalimati" pitchFamily="2"/>
              </a:rPr>
              <a:t> </a:t>
            </a:r>
            <a:endParaRPr lang="en-US" sz="54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पेज 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५ देखि ११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10363200" cy="609599"/>
          </a:xfrm>
        </p:spPr>
        <p:txBody>
          <a:bodyPr/>
          <a:lstStyle/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12834" y="1700048"/>
            <a:ext cx="11963400" cy="515795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राष्ट्रिय कृषिगणना २०७८ को तथ्याङ्क सङ्कलन कार्यलाई दुई चरणमा विभाजन गरिएको छ 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पहिलो चरणमा छानिएका गणना क्षेत्रहरूबाट सम्पूर्ण कृषक परिवारहरूको लगत संकलन गरिन्छ।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दोस्रो चरणमा कृषक परिवार लगत (लगत १) बाट आवश्यक संख्यामा कृषक परिवार छनोट गरी छानिएका कृषक परिवारबाट कृषक परिवार प्रश्नावली (लगत २) भरिन्छ 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यसका अतिरिक्त, गणना क्षेत्रसँग सम्बन्धित वडामा वडास्तरीय सामुदायिक प्रश्नावली (लगत ३)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भरिन्छ ।</a:t>
            </a:r>
          </a:p>
          <a:p>
            <a:pPr marL="342900" lvl="1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यसका साथै यस पटकको कृषिगणनामा घरपरिवारले संचालन गरेको कृषिकार्यका साथै संस्थागत कृषिकार्यको पनि गणना गरिन्छ।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।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BA9052-1C36-463D-B1C2-369E2A7F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11963400" cy="5410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कृषिगणनामा गणकले कृषक परिवारको घर दैलोमा पुगी कृषकसँग अन्तर्वार्ता लिएर प्रश्नावली भर्नुपर्दछ ।</a:t>
            </a:r>
          </a:p>
          <a:p>
            <a:pPr>
              <a:lnSpc>
                <a:spcPct val="17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सन्दर्भ अवधि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राष्ट्रिय कृषिगणना २०७८ मा सन्दर्भ वर्ष र सन्दर्भ दिन गरी दुई किसिमका सन्दर्भ अवधि रहेका छन् । 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सन्दर्भ वर्ष भन्नाले पुस १७, २०७७ देखि पुस १६, २०७८ सम्मको १२ महिनाको अवधिलाई बुझ्नुपर्दछ । 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सन्दर्भ दिन भन्नाले गणना भएको दिनलाई बुझ्नुपर्दछ । 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400" dirty="0">
              <a:cs typeface="Kalimati" panose="00000400000000000000" pitchFamily="2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xmlns="" id="{E9FF643A-9207-4577-A014-617D74B74542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304DD896-A3CC-4950-86FF-F4669D34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198"/>
            <a:ext cx="11734800" cy="320040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लगत १ तथा लगत २ अन्तर्गत सङ्कलन गरिने विभिन्न विवरणहरूको सन्दर्भ समय साधारणतया १२ महिनाको अवधिलाई मानिएको भए तापनि केही खास कुरामा भने सन्दर्भ अवधि गणनाको दिनलाई मान्नुपर्दछ । </a:t>
            </a:r>
          </a:p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कुन विवरणका लागि कुन सन्दर्भ अवधि लिने भन्ने सूची “गणनाको सन्दर्भ अवधि” गणना पुस्तिकाको </a:t>
            </a: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अनुसूची १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 मा दिइएको छ 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endParaRPr lang="ne-NP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70000"/>
              </a:lnSpc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400" dirty="0">
              <a:cs typeface="Kalimati" panose="00000400000000000000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B797AA75-88CD-492A-887D-ED0520AE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FD36A2-602F-4110-A3E0-AC15166E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44587"/>
            <a:ext cx="1143000" cy="1813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D7579B-D354-4C1C-A700-E2599AC8CD41}"/>
              </a:ext>
            </a:extLst>
          </p:cNvPr>
          <p:cNvSpPr txBox="1"/>
          <p:nvPr/>
        </p:nvSpPr>
        <p:spPr>
          <a:xfrm>
            <a:off x="1524000" y="5786735"/>
            <a:ext cx="1055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b="1" dirty="0">
                <a:cs typeface="Kalimati" panose="00000400000000000000" pitchFamily="2"/>
              </a:rPr>
              <a:t>गणना पुस्तिकाको </a:t>
            </a:r>
            <a:r>
              <a:rPr lang="ne-NP" sz="2400" b="1">
                <a:cs typeface="Kalimati" panose="00000400000000000000" pitchFamily="2"/>
              </a:rPr>
              <a:t>पृष्ठ १०६ देखि १०९ </a:t>
            </a:r>
            <a:r>
              <a:rPr lang="ne-NP" sz="2400" b="1" dirty="0">
                <a:cs typeface="Kalimati" panose="00000400000000000000" pitchFamily="2"/>
              </a:rPr>
              <a:t>सम्म अध्ययन गरौं । (२० मिनेट)</a:t>
            </a:r>
            <a:endParaRPr lang="en-US" sz="2400" b="1" dirty="0">
              <a:cs typeface="Kalimati" panose="00000400000000000000" pitchFamily="2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xmlns="" id="{A36FD5F9-6E12-4DE0-9365-1D37D9A922AC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0850"/>
            <a:ext cx="11734800" cy="53909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कृषिगणनामा सन्दर्भ अवधिको अति नै महत्व हुन्छ ।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सन्दर्भ अवधिसम्बन्धी गल्तीहरूले तथ्याङ्कको आधारभूत प्रकृतिमै भिन्नता ल्याइदिन्छन् ।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उदाहरणः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किरणले चलन गरेको एक कित्तामा दुई बाली लाग्ने गर्छ ।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किरणले उक्त कित्तामा एक बाली (वर्षे बाली) आफैले खेती गरे र हिउँदमा सो कित्ता शान्तिलाई हिउँदे बाली लगाउन दिएका छन् ।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कोभिड –१९ का कारण यस पटक कृषिगणना बैशाख जेठमा हुने भएको हुँदा उक्त जग्गा शान्तिको चलनअन्तर्गत लिनुपर्ने हुन्छ किनकि चलन गरेको जग्गाको लागि सन्दर्भ समय गणनाको दिन हो । यस्तो अवस्थामा किरणले पहिले लगाएको एक बालीको विवरण पनि शान्तिसँग नै लिनुपर्ने हुन्छ ।</a:t>
            </a:r>
            <a:endParaRPr lang="en-US" sz="2200" dirty="0">
              <a:cs typeface="Kalimati" panose="00000400000000000000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3B70C5C-2CA8-475C-9370-9B08B879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xmlns="" id="{DF80C9AB-5645-4767-A89F-E06AE8A33A57}"/>
              </a:ext>
            </a:extLst>
          </p:cNvPr>
          <p:cNvSpPr txBox="1">
            <a:spLocks/>
          </p:cNvSpPr>
          <p:nvPr/>
        </p:nvSpPr>
        <p:spPr>
          <a:xfrm>
            <a:off x="685800" y="781251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5563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/>
            </a:r>
            <a:b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11963400" cy="40386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विगतमा झैं यो कृषिगणना पनि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नमुना छनोट विधि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Kalimati" pitchFamily="2"/>
              </a:rPr>
              <a:t>(Sampling Method)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बाट गरिने 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छनोट विधिका</a:t>
            </a:r>
            <a:r>
              <a:rPr lang="en-US" sz="2400" dirty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लागि कृषक परिवारको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सूची राष्ट्रिय जनगणना २०७८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बाट प्राप्त भएको 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यस पटक प्रत्येक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स्थानीय तह अनुसारको कृषि तथ्याङ्क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 उपलब्ध हुनेछ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विगतका गणनाहरुमा जिल्लास्तरको मात्र विवरण उपलब्ध भएको थियो ।  </a:t>
            </a:r>
            <a:endParaRPr lang="en-US" sz="2400" dirty="0">
              <a:solidFill>
                <a:prstClr val="black"/>
              </a:solidFill>
              <a:cs typeface="Kalimati" pitchFamily="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७५३ पालिकाका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१३,५७८ गणना क्षेत्रहरु छनौटमा परेका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छन्।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अनुमानित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३ लाख ५० हजार कृषक परिवारबाट प्रत्यक्ष अन्तरवार्ता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विधिबाट तथ्याङ्क संकलन गरिन्छ</a:t>
            </a:r>
            <a:r>
              <a:rPr lang="en-US" sz="2400" dirty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।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4EBC3CCF-A358-4A60-B730-0CBBFD05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5563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/>
            </a:r>
            <a:b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11430000" cy="29718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संस्थागत कृषिचलनको पूर्ण गणना पनि </a:t>
            </a:r>
            <a:r>
              <a:rPr lang="ne-NP" sz="2400" dirty="0" smtClean="0">
                <a:solidFill>
                  <a:prstClr val="black"/>
                </a:solidFill>
                <a:cs typeface="Kalimati" pitchFamily="2"/>
              </a:rPr>
              <a:t>सँगसँगै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गरिन्छ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संस्थागत कृषिचलनको गणना सुपरिवेक्षकले गर्नेछन्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स्थानीय तहमा रहेका संस्थागत कृषिचलनको संख्याको आधारमा गणनाको लागि अवश्यक थप सुपरिवेक्षकको व्यवस्था हुनेछ ।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यस सम्बन्धी विस्तृत छलफल सुपरिवेक्षक तालिमको अन्तिम दिनको </a:t>
            </a:r>
            <a:r>
              <a:rPr lang="ne-NP" sz="2400" dirty="0" smtClean="0">
                <a:solidFill>
                  <a:prstClr val="black"/>
                </a:solidFill>
                <a:cs typeface="Kalimati" pitchFamily="2"/>
              </a:rPr>
              <a:t>ते</a:t>
            </a:r>
            <a:r>
              <a:rPr lang="ne-NP" sz="2400" dirty="0" smtClean="0">
                <a:solidFill>
                  <a:prstClr val="black"/>
                </a:solidFill>
                <a:cs typeface="Kalimati" pitchFamily="2"/>
              </a:rPr>
              <a:t>स्रो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सत्रमा हुनेछ । </a:t>
            </a:r>
            <a:endParaRPr lang="en-US" sz="2400" dirty="0">
              <a:solidFill>
                <a:prstClr val="black"/>
              </a:solidFill>
              <a:cs typeface="Kalimati" pitchFamily="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ne-NP" sz="2400" dirty="0">
              <a:solidFill>
                <a:prstClr val="black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4EBC3CCF-A358-4A60-B730-0CBBFD05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0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88" y="764642"/>
            <a:ext cx="12129911" cy="5866991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संस्थागत कृषिचलनको गणना गर्दा ध्यान दिनुपर्ने विषयहरुः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cs typeface="Kalimati" pitchFamily="2"/>
              </a:rPr>
              <a:t>कुनै संस्थागत कृषिचलनले संस्थागत कृषि कार्य बाहेक अन्य कृषि कार्य पनि गरेको रहेछ भने संस्थागत कृषि कार्यसंग सम्बन्धित बाहेक अन्य कृषिकार्यहरु गणकले लगत १ सूचीकरण कार्य गर्दा समेट्नुपर्दछ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cs typeface="Kalimati" pitchFamily="2"/>
              </a:rPr>
              <a:t>उदाहरणः कुनै परिवारले ३५ वटा दुधदिने उमेर समुहका गाईपालेको छ र अन्य खद्यान्नबाली वा तरकारी बाली वा फलफुलखेती पनि गरेको छ भने गाईपालनसंग सम्बन्धित विवरण जस्तैः गाईगोठले ओगटेको क्षेत्रफल, गाईकोलागि डालेघाँस वा भुइघाँसले ओगटेको क्षेत्रफल आदि सुपरिवेक्षकले संस्थागत विवरणमा लिनुपर्दछ भने बाँकि बालीहरु र त्यो संग सम्बन्धित विवरण गणकले अरु कृषिचलन वा सोसरह मानी सूचीकरणमा लिनुपर्दछ ।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200" dirty="0">
                <a:cs typeface="Kalimati" pitchFamily="2"/>
              </a:rPr>
              <a:t>सुपरिवेक्षकले आफुमातहत रहेका गणकलाई स्थलगत कार्य शुरुहुन भन्दा पहिले कुनकुन गणकको कार्यक्षेत्रमा संस्थागत कृषिचलन पनि छ सोको जानकारी गराउनुपर्दछ जसले गर्दा दोहोरिने वा छुट्ने संभावना हुदैन । </a:t>
            </a:r>
            <a:endParaRPr lang="en-US" sz="2200" dirty="0">
              <a:cs typeface="Kalimati" pitchFamily="2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2516C384-7F6A-4C6F-9D81-8B1CCFFFA543}"/>
              </a:ext>
            </a:extLst>
          </p:cNvPr>
          <p:cNvSpPr txBox="1">
            <a:spLocks/>
          </p:cNvSpPr>
          <p:nvPr/>
        </p:nvSpPr>
        <p:spPr>
          <a:xfrm>
            <a:off x="10668000" y="6477000"/>
            <a:ext cx="1524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en-US" smtClean="0">
                <a:latin typeface="Fontasy Himali" panose="04020500000000000000" pitchFamily="82" charset="0"/>
              </a:rPr>
              <a:pPr algn="r"/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1159</Words>
  <Application>Microsoft Office PowerPoint</Application>
  <PresentationFormat>Custom</PresentationFormat>
  <Paragraphs>137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राष्ट्रिय कृषिगणना २०७८ गणक तथा सुपरिवेक्षकको तालिम मितिः चैत २५, २०७८   ‍‍‍‍‍जिल्ला </vt:lpstr>
      <vt:lpstr>PowerPoint Presentation</vt:lpstr>
      <vt:lpstr>तथ्याङ्क सङ्कलन </vt:lpstr>
      <vt:lpstr>PowerPoint Presentation</vt:lpstr>
      <vt:lpstr>PowerPoint Presentation</vt:lpstr>
      <vt:lpstr>PowerPoint Presentation</vt:lpstr>
      <vt:lpstr>गणना विधि </vt:lpstr>
      <vt:lpstr>गणना विधि </vt:lpstr>
      <vt:lpstr>PowerPoint Presentation</vt:lpstr>
      <vt:lpstr>गणना विधि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491</cp:revision>
  <dcterms:created xsi:type="dcterms:W3CDTF">2006-08-16T00:00:00Z</dcterms:created>
  <dcterms:modified xsi:type="dcterms:W3CDTF">2022-04-04T14:21:09Z</dcterms:modified>
</cp:coreProperties>
</file>